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BAE342-F81E-4C86-BBF3-C088032CE81C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B3DAE98-747F-49DE-A9D2-8A3C43FAC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 section 2.3 we noticed that the limit of a function as </a:t>
            </a:r>
            <a:r>
              <a:rPr lang="en-US" i="1" dirty="0" smtClean="0"/>
              <a:t>x </a:t>
            </a:r>
            <a:r>
              <a:rPr lang="en-US" dirty="0" smtClean="0"/>
              <a:t>approaches </a:t>
            </a:r>
            <a:r>
              <a:rPr lang="en-US" i="1" dirty="0" smtClean="0"/>
              <a:t>a</a:t>
            </a:r>
            <a:r>
              <a:rPr lang="en-US" dirty="0" smtClean="0"/>
              <a:t> can often be found simply by calculating the value of the function at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Please keep in mind throughout this lesson that “a continuous process is one that takes place gradually, without interruption or abrupt change”.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/>
              <a:t>Definition: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A function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b="1" dirty="0" smtClean="0"/>
              <a:t>continuous from the right at a number </a:t>
            </a:r>
            <a:r>
              <a:rPr lang="en-US" b="1" i="1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if                                  and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endParaRPr lang="en-US" dirty="0" smtClean="0"/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continuous </a:t>
            </a:r>
            <a:r>
              <a:rPr lang="en-US" b="1" dirty="0" smtClean="0"/>
              <a:t>from the left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at </a:t>
            </a:r>
            <a:r>
              <a:rPr lang="en-US" b="1" i="1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if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Look at example 3 on page 121…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542259"/>
              </p:ext>
            </p:extLst>
          </p:nvPr>
        </p:nvGraphicFramePr>
        <p:xfrm>
          <a:off x="2971800" y="2667000"/>
          <a:ext cx="2400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3" imgW="2400120" imgH="647640" progId="Equation.3">
                  <p:embed/>
                </p:oleObj>
              </mc:Choice>
              <mc:Fallback>
                <p:oleObj name="Equation" r:id="rId3" imgW="2400120" imgH="647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667000"/>
                        <a:ext cx="24003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689954"/>
              </p:ext>
            </p:extLst>
          </p:nvPr>
        </p:nvGraphicFramePr>
        <p:xfrm>
          <a:off x="1828800" y="4191000"/>
          <a:ext cx="24003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5" imgW="2400120" imgH="634680" progId="Equation.3">
                  <p:embed/>
                </p:oleObj>
              </mc:Choice>
              <mc:Fallback>
                <p:oleObj name="Equation" r:id="rId5" imgW="240012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191000"/>
                        <a:ext cx="24003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A function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b="1" dirty="0" smtClean="0"/>
              <a:t>continuous on an interval</a:t>
            </a:r>
            <a:r>
              <a:rPr lang="en-US" dirty="0" smtClean="0"/>
              <a:t> if it is continuous at every number in the interval.  (If </a:t>
            </a:r>
            <a:r>
              <a:rPr lang="en-US" i="1" dirty="0" smtClean="0"/>
              <a:t>f</a:t>
            </a:r>
            <a:r>
              <a:rPr lang="en-US" dirty="0" smtClean="0"/>
              <a:t> is defined only on one side of an endpoint of the interval, we understand </a:t>
            </a:r>
            <a:r>
              <a:rPr lang="en-US" i="1" dirty="0" smtClean="0"/>
              <a:t>continuous </a:t>
            </a:r>
            <a:r>
              <a:rPr lang="en-US" dirty="0" smtClean="0"/>
              <a:t>at the endpoint to mean </a:t>
            </a:r>
            <a:r>
              <a:rPr lang="en-US" i="1" dirty="0" smtClean="0"/>
              <a:t>continuous from the right </a:t>
            </a:r>
            <a:r>
              <a:rPr lang="en-US" dirty="0" smtClean="0"/>
              <a:t> or </a:t>
            </a:r>
            <a:r>
              <a:rPr lang="en-US" i="1" dirty="0" smtClean="0"/>
              <a:t>continuous from the left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Show that the function                             is continuous on the interval [-1, 1].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213596"/>
              </p:ext>
            </p:extLst>
          </p:nvPr>
        </p:nvGraphicFramePr>
        <p:xfrm>
          <a:off x="4495800" y="2286000"/>
          <a:ext cx="2095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Equation" r:id="rId3" imgW="2095200" imgH="571320" progId="Equation.3">
                  <p:embed/>
                </p:oleObj>
              </mc:Choice>
              <mc:Fallback>
                <p:oleObj name="Equation" r:id="rId3" imgW="2095200" imgH="571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286000"/>
                        <a:ext cx="2095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Theorem:</a:t>
            </a:r>
            <a:r>
              <a:rPr lang="en-US" dirty="0" smtClean="0"/>
              <a:t>  If </a:t>
            </a:r>
            <a:r>
              <a:rPr lang="en-US" i="1" dirty="0" smtClean="0"/>
              <a:t>f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dirty="0" smtClean="0"/>
              <a:t> are continuous at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c</a:t>
            </a:r>
            <a:r>
              <a:rPr lang="en-US" dirty="0" smtClean="0"/>
              <a:t> is a constant, then the following functions are also continuous at </a:t>
            </a:r>
            <a:r>
              <a:rPr lang="en-US" i="1" dirty="0" smtClean="0"/>
              <a:t>a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f</a:t>
            </a:r>
            <a:r>
              <a:rPr lang="en-US" dirty="0" smtClean="0"/>
              <a:t> </a:t>
            </a:r>
            <a:r>
              <a:rPr lang="en-US" baseline="-25000" dirty="0" smtClean="0"/>
              <a:t>+</a:t>
            </a:r>
            <a:r>
              <a:rPr lang="en-US" dirty="0" smtClean="0"/>
              <a:t> </a:t>
            </a:r>
            <a:r>
              <a:rPr lang="en-US" i="1" dirty="0" smtClean="0"/>
              <a:t>g</a:t>
            </a:r>
            <a:r>
              <a:rPr lang="en-US" dirty="0" smtClean="0"/>
              <a:t>			2.  </a:t>
            </a:r>
            <a:r>
              <a:rPr lang="en-US" i="1" dirty="0" smtClean="0"/>
              <a:t>f – g</a:t>
            </a:r>
          </a:p>
          <a:p>
            <a:pPr marL="514350" indent="-514350">
              <a:buAutoNum type="arabicPeriod"/>
            </a:pPr>
            <a:endParaRPr lang="en-US" i="1" dirty="0" smtClean="0"/>
          </a:p>
          <a:p>
            <a:pPr marL="514350" indent="-514350">
              <a:buNone/>
            </a:pPr>
            <a:endParaRPr lang="en-US" i="1" dirty="0" smtClean="0"/>
          </a:p>
          <a:p>
            <a:pPr marL="514350" indent="-514350">
              <a:buAutoNum type="arabicPeriod" startAt="3"/>
            </a:pPr>
            <a:r>
              <a:rPr lang="en-US" i="1" dirty="0" err="1" smtClean="0"/>
              <a:t>cf</a:t>
            </a:r>
            <a:r>
              <a:rPr lang="en-US" i="1" dirty="0" smtClean="0"/>
              <a:t>				</a:t>
            </a:r>
            <a:r>
              <a:rPr lang="en-US" dirty="0" smtClean="0"/>
              <a:t>4.  </a:t>
            </a:r>
            <a:r>
              <a:rPr lang="en-US" i="1" dirty="0" err="1" smtClean="0"/>
              <a:t>fg</a:t>
            </a:r>
            <a:endParaRPr lang="en-US" dirty="0" smtClean="0"/>
          </a:p>
          <a:p>
            <a:pPr marL="514350" indent="-514350">
              <a:buAutoNum type="arabicPeriod" startAt="3"/>
            </a:pPr>
            <a:endParaRPr lang="en-US" dirty="0" smtClean="0"/>
          </a:p>
          <a:p>
            <a:pPr marL="514350" indent="-514350">
              <a:buAutoNum type="arabicPeriod" startAt="3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5.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4953000"/>
          <a:ext cx="1625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Equation" r:id="rId3" imgW="1625400" imgH="825480" progId="Equation.3">
                  <p:embed/>
                </p:oleObj>
              </mc:Choice>
              <mc:Fallback>
                <p:oleObj name="Equation" r:id="rId3" imgW="1625400" imgH="825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953000"/>
                        <a:ext cx="1625600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Theorem: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a) Any polynomial is continuous everywhere; that is, it is continuous on all real numbers (-∞, ∞).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b) Any rational function is continuous wherever it is defined; that is, it is continuous on its domain.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It turns out that most of the familiar functions are continuous at every number in their domains.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Now lets take a moment to examine the sine and cosine…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Recalling the appearance of the sine and cosine graphs, we say that these functions are continuous.</a:t>
            </a:r>
          </a:p>
          <a:p>
            <a:pPr>
              <a:buNone/>
            </a:pPr>
            <a:r>
              <a:rPr lang="en-US" dirty="0" smtClean="0"/>
              <a:t>We know that the coordinates of the point P on the unit circle is (</a:t>
            </a:r>
            <a:r>
              <a:rPr lang="en-US" dirty="0" err="1" smtClean="0"/>
              <a:t>cosø</a:t>
            </a:r>
            <a:r>
              <a:rPr lang="en-US" dirty="0" smtClean="0"/>
              <a:t>, </a:t>
            </a:r>
            <a:r>
              <a:rPr lang="en-US" dirty="0" err="1" smtClean="0"/>
              <a:t>sinø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As ø     0, we can demonstrate that P approaches the point      (1, 0).  Therefore:</a:t>
            </a:r>
          </a:p>
          <a:p>
            <a:pPr>
              <a:buNone/>
            </a:pPr>
            <a:r>
              <a:rPr lang="en-US" dirty="0" smtClean="0"/>
              <a:t>                                               and          </a:t>
            </a:r>
          </a:p>
          <a:p>
            <a:pPr>
              <a:buNone/>
            </a:pPr>
            <a:r>
              <a:rPr lang="en-US" dirty="0" smtClean="0"/>
              <a:t>			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763875"/>
              </p:ext>
            </p:extLst>
          </p:nvPr>
        </p:nvGraphicFramePr>
        <p:xfrm>
          <a:off x="1676400" y="4419600"/>
          <a:ext cx="355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Equation" r:id="rId3" imgW="355320" imgH="228600" progId="Equation.3">
                  <p:embed/>
                </p:oleObj>
              </mc:Choice>
              <mc:Fallback>
                <p:oleObj name="Equation" r:id="rId3" imgW="3553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419600"/>
                        <a:ext cx="3556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81200" y="5181600"/>
          <a:ext cx="17145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Equation" r:id="rId5" imgW="1714320" imgH="634680" progId="Equation.3">
                  <p:embed/>
                </p:oleObj>
              </mc:Choice>
              <mc:Fallback>
                <p:oleObj name="Equation" r:id="rId5" imgW="1714320" imgH="634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181600"/>
                        <a:ext cx="17145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638800" y="5105400"/>
          <a:ext cx="17272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Equation" r:id="rId7" imgW="1726920" imgH="634680" progId="Equation.3">
                  <p:embed/>
                </p:oleObj>
              </mc:Choice>
              <mc:Fallback>
                <p:oleObj name="Equation" r:id="rId7" imgW="1726920" imgH="634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5105400"/>
                        <a:ext cx="17272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Theorem: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The following types of functions are continuous at every number in their domains: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polynomials	rational functions	root functions</a:t>
            </a:r>
          </a:p>
          <a:p>
            <a:pPr algn="ctr">
              <a:buNone/>
            </a:pPr>
            <a:r>
              <a:rPr lang="en-US" dirty="0" smtClean="0"/>
              <a:t>trigonometric functions	inverse trigonometric functions</a:t>
            </a:r>
          </a:p>
          <a:p>
            <a:pPr algn="ctr">
              <a:buNone/>
            </a:pPr>
            <a:r>
              <a:rPr lang="en-US" dirty="0" smtClean="0"/>
              <a:t>exponential functions		logarithmic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Where is the function                                  continuous?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691912"/>
              </p:ext>
            </p:extLst>
          </p:nvPr>
        </p:nvGraphicFramePr>
        <p:xfrm>
          <a:off x="4419600" y="1676400"/>
          <a:ext cx="24765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Equation" r:id="rId3" imgW="2476440" imgH="965160" progId="Equation.3">
                  <p:embed/>
                </p:oleObj>
              </mc:Choice>
              <mc:Fallback>
                <p:oleObj name="Equation" r:id="rId3" imgW="2476440" imgH="9651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676400"/>
                        <a:ext cx="247650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Evaluate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114503"/>
              </p:ext>
            </p:extLst>
          </p:nvPr>
        </p:nvGraphicFramePr>
        <p:xfrm>
          <a:off x="2438400" y="1905000"/>
          <a:ext cx="18161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3" imgW="1815840" imgH="787320" progId="Equation.3">
                  <p:embed/>
                </p:oleObj>
              </mc:Choice>
              <mc:Fallback>
                <p:oleObj name="Equation" r:id="rId3" imgW="1815840" imgH="787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05000"/>
                        <a:ext cx="18161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Theorem: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 is continuous at </a:t>
            </a:r>
            <a:r>
              <a:rPr lang="en-US" i="1" dirty="0" smtClean="0"/>
              <a:t>b</a:t>
            </a:r>
            <a:r>
              <a:rPr lang="en-US" dirty="0" smtClean="0"/>
              <a:t> and                        , then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other words,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749579"/>
              </p:ext>
            </p:extLst>
          </p:nvPr>
        </p:nvGraphicFramePr>
        <p:xfrm>
          <a:off x="4876800" y="2438400"/>
          <a:ext cx="17145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Equation" r:id="rId3" imgW="1714320" imgH="634680" progId="Equation.3">
                  <p:embed/>
                </p:oleObj>
              </mc:Choice>
              <mc:Fallback>
                <p:oleObj name="Equation" r:id="rId3" imgW="1714320" imgH="634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438400"/>
                        <a:ext cx="17145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83471"/>
              </p:ext>
            </p:extLst>
          </p:nvPr>
        </p:nvGraphicFramePr>
        <p:xfrm>
          <a:off x="1752600" y="2971800"/>
          <a:ext cx="25654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Equation" r:id="rId5" imgW="2565360" imgH="634680" progId="Equation.3">
                  <p:embed/>
                </p:oleObj>
              </mc:Choice>
              <mc:Fallback>
                <p:oleObj name="Equation" r:id="rId5" imgW="256536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71800"/>
                        <a:ext cx="25654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539629"/>
              </p:ext>
            </p:extLst>
          </p:nvPr>
        </p:nvGraphicFramePr>
        <p:xfrm>
          <a:off x="3200400" y="3733800"/>
          <a:ext cx="3632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9" name="Equation" r:id="rId7" imgW="3632040" imgH="863280" progId="Equation.3">
                  <p:embed/>
                </p:oleObj>
              </mc:Choice>
              <mc:Fallback>
                <p:oleObj name="Equation" r:id="rId7" imgW="3632040" imgH="863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733800"/>
                        <a:ext cx="36322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r>
              <a:rPr lang="en-US" dirty="0" smtClean="0"/>
              <a:t>  A function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b="1" dirty="0" smtClean="0"/>
              <a:t>continuous at a number </a:t>
            </a:r>
            <a:r>
              <a:rPr lang="en-US" b="1" i="1" dirty="0" smtClean="0"/>
              <a:t>a</a:t>
            </a:r>
            <a:r>
              <a:rPr lang="en-US" dirty="0" smtClean="0"/>
              <a:t> if 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 is not continuous at </a:t>
            </a:r>
            <a:r>
              <a:rPr lang="en-US" i="1" dirty="0" smtClean="0"/>
              <a:t>a</a:t>
            </a:r>
            <a:r>
              <a:rPr lang="en-US" dirty="0" smtClean="0"/>
              <a:t>, we say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b="1" dirty="0" smtClean="0"/>
              <a:t>discontinuous at </a:t>
            </a:r>
            <a:r>
              <a:rPr lang="en-US" b="1" i="1" dirty="0" smtClean="0"/>
              <a:t>a</a:t>
            </a:r>
            <a:r>
              <a:rPr lang="en-US" dirty="0" smtClean="0"/>
              <a:t>, or</a:t>
            </a:r>
            <a:r>
              <a:rPr lang="en-US" i="1" dirty="0" smtClean="0"/>
              <a:t> f </a:t>
            </a:r>
            <a:r>
              <a:rPr lang="en-US" dirty="0" smtClean="0"/>
              <a:t>has a </a:t>
            </a:r>
            <a:r>
              <a:rPr lang="en-US" b="1" dirty="0" smtClean="0"/>
              <a:t>discontinuity</a:t>
            </a:r>
            <a:r>
              <a:rPr lang="en-US" dirty="0" smtClean="0"/>
              <a:t> at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u="sng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581400" y="2286000"/>
          <a:ext cx="2171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2171520" imgH="634680" progId="Equation.3">
                  <p:embed/>
                </p:oleObj>
              </mc:Choice>
              <mc:Fallback>
                <p:oleObj name="Equation" r:id="rId3" imgW="217152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286000"/>
                        <a:ext cx="21717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Evaluate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407965"/>
              </p:ext>
            </p:extLst>
          </p:nvPr>
        </p:nvGraphicFramePr>
        <p:xfrm>
          <a:off x="2590800" y="1447800"/>
          <a:ext cx="23876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Equation" r:id="rId3" imgW="2387520" imgH="812520" progId="Equation.3">
                  <p:embed/>
                </p:oleObj>
              </mc:Choice>
              <mc:Fallback>
                <p:oleObj name="Equation" r:id="rId3" imgW="238752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447800"/>
                        <a:ext cx="2387600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Theorem:  If </a:t>
            </a:r>
            <a:r>
              <a:rPr lang="en-US" i="1" dirty="0" smtClean="0"/>
              <a:t>g</a:t>
            </a:r>
            <a:r>
              <a:rPr lang="en-US" dirty="0" smtClean="0"/>
              <a:t> is continuous at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f</a:t>
            </a:r>
            <a:r>
              <a:rPr lang="en-US" dirty="0" smtClean="0"/>
              <a:t> is continuous at </a:t>
            </a:r>
            <a:r>
              <a:rPr lang="en-US" i="1" dirty="0" smtClean="0"/>
              <a:t>g(a)</a:t>
            </a:r>
            <a:r>
              <a:rPr lang="en-US" dirty="0" smtClean="0"/>
              <a:t>, then the composite function </a:t>
            </a:r>
            <a:r>
              <a:rPr lang="en-US" i="1" dirty="0" smtClean="0"/>
              <a:t>f    g</a:t>
            </a:r>
            <a:r>
              <a:rPr lang="en-US" dirty="0" smtClean="0"/>
              <a:t> given by (</a:t>
            </a:r>
            <a:r>
              <a:rPr lang="en-US" i="1" dirty="0" smtClean="0"/>
              <a:t>f    g)(x)</a:t>
            </a:r>
            <a:r>
              <a:rPr lang="en-US" dirty="0" smtClean="0"/>
              <a:t> = </a:t>
            </a:r>
            <a:r>
              <a:rPr lang="en-US" i="1" dirty="0" smtClean="0"/>
              <a:t>f(g(x))</a:t>
            </a:r>
            <a:r>
              <a:rPr lang="en-US" dirty="0" smtClean="0"/>
              <a:t> is continuous at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“A continuous function of a continuous function is a continuous function.”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876800" y="2057400"/>
          <a:ext cx="1651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Equation" r:id="rId3" imgW="164880" imgH="164880" progId="Equation.3">
                  <p:embed/>
                </p:oleObj>
              </mc:Choice>
              <mc:Fallback>
                <p:oleObj name="Equation" r:id="rId3" imgW="1648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057400"/>
                        <a:ext cx="1651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2067698"/>
              </p:ext>
            </p:extLst>
          </p:nvPr>
        </p:nvGraphicFramePr>
        <p:xfrm>
          <a:off x="6781800" y="2057400"/>
          <a:ext cx="1651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Equation" r:id="rId5" imgW="164880" imgH="164880" progId="Equation.3">
                  <p:embed/>
                </p:oleObj>
              </mc:Choice>
              <mc:Fallback>
                <p:oleObj name="Equation" r:id="rId5" imgW="1648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057400"/>
                        <a:ext cx="1651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Where are the following functions continuous?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h(x) = </a:t>
            </a:r>
            <a:r>
              <a:rPr lang="en-US" dirty="0" smtClean="0"/>
              <a:t>sin</a:t>
            </a:r>
            <a:r>
              <a:rPr lang="en-US" i="1" dirty="0" smtClean="0"/>
              <a:t>(x</a:t>
            </a:r>
            <a:r>
              <a:rPr lang="en-US" i="1" baseline="30000" dirty="0" smtClean="0"/>
              <a:t>2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endParaRPr lang="en-US" i="1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F(x) = </a:t>
            </a:r>
            <a:r>
              <a:rPr lang="en-US" dirty="0" err="1" smtClean="0"/>
              <a:t>ln</a:t>
            </a:r>
            <a:r>
              <a:rPr lang="en-US" dirty="0" smtClean="0"/>
              <a:t>(1 + </a:t>
            </a:r>
            <a:r>
              <a:rPr lang="en-US" dirty="0" err="1" smtClean="0"/>
              <a:t>cos</a:t>
            </a:r>
            <a:r>
              <a:rPr lang="en-US" i="1" dirty="0" err="1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THE INTERMEDIATE VALUE THEOREM: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dirty="0" smtClean="0"/>
              <a:t>Suppose that </a:t>
            </a:r>
            <a:r>
              <a:rPr lang="en-US" i="1" dirty="0" smtClean="0"/>
              <a:t>f</a:t>
            </a:r>
            <a:r>
              <a:rPr lang="en-US" dirty="0" smtClean="0"/>
              <a:t> is continuous on the closed interval [</a:t>
            </a:r>
            <a:r>
              <a:rPr lang="en-US" i="1" dirty="0" smtClean="0"/>
              <a:t>a, b</a:t>
            </a:r>
            <a:r>
              <a:rPr lang="en-US" dirty="0" smtClean="0"/>
              <a:t>] and let </a:t>
            </a:r>
            <a:r>
              <a:rPr lang="en-US" i="1" dirty="0" smtClean="0"/>
              <a:t>N</a:t>
            </a:r>
            <a:r>
              <a:rPr lang="en-US" dirty="0" smtClean="0"/>
              <a:t> be any number between </a:t>
            </a:r>
            <a:r>
              <a:rPr lang="en-US" i="1" dirty="0" smtClean="0"/>
              <a:t>f(a)</a:t>
            </a:r>
            <a:r>
              <a:rPr lang="en-US" dirty="0" smtClean="0"/>
              <a:t> and </a:t>
            </a:r>
            <a:r>
              <a:rPr lang="en-US" i="1" dirty="0" smtClean="0"/>
              <a:t>f(b)</a:t>
            </a:r>
            <a:r>
              <a:rPr lang="en-US" dirty="0" smtClean="0"/>
              <a:t>.  Then there exists a number </a:t>
            </a:r>
            <a:r>
              <a:rPr lang="en-US" i="1" dirty="0" smtClean="0"/>
              <a:t>c</a:t>
            </a:r>
            <a:r>
              <a:rPr lang="en-US" dirty="0" smtClean="0"/>
              <a:t> in (</a:t>
            </a:r>
            <a:r>
              <a:rPr lang="en-US" i="1" dirty="0" smtClean="0"/>
              <a:t>a, b</a:t>
            </a:r>
            <a:r>
              <a:rPr lang="en-US" dirty="0" smtClean="0"/>
              <a:t>) such that </a:t>
            </a:r>
            <a:r>
              <a:rPr lang="en-US" i="1" dirty="0" smtClean="0"/>
              <a:t>f(c) </a:t>
            </a:r>
            <a:r>
              <a:rPr lang="en-US" dirty="0" smtClean="0"/>
              <a:t>= </a:t>
            </a:r>
            <a:r>
              <a:rPr lang="en-US" i="1" dirty="0" smtClean="0"/>
              <a:t>N.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“The Intermediate Value Theorem states that a continuous function takes on every intermediate value between the function values </a:t>
            </a:r>
            <a:r>
              <a:rPr lang="en-US" i="1" dirty="0" smtClean="0"/>
              <a:t>f(a)</a:t>
            </a:r>
            <a:r>
              <a:rPr lang="en-US" dirty="0" smtClean="0"/>
              <a:t> and </a:t>
            </a:r>
            <a:r>
              <a:rPr lang="en-US" i="1" dirty="0" smtClean="0"/>
              <a:t>f(b)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LOOK AT FIGURE 8 ON PAGE 127.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One use of the Intermediate Value Theorem is in locating roots of equations…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Show that there is a root of the equation </a:t>
            </a:r>
          </a:p>
          <a:p>
            <a:pPr>
              <a:buNone/>
            </a:pPr>
            <a:r>
              <a:rPr lang="en-US" dirty="0" smtClean="0"/>
              <a:t>4x</a:t>
            </a:r>
            <a:r>
              <a:rPr lang="en-US" baseline="30000" dirty="0" smtClean="0"/>
              <a:t>3 </a:t>
            </a:r>
            <a:r>
              <a:rPr lang="en-US" dirty="0" smtClean="0"/>
              <a:t>– 6x</a:t>
            </a:r>
            <a:r>
              <a:rPr lang="en-US" baseline="30000" dirty="0" smtClean="0"/>
              <a:t>2</a:t>
            </a:r>
            <a:r>
              <a:rPr lang="en-US" dirty="0" smtClean="0"/>
              <a:t> + 3x – 2 = 0 between 1 and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ASSIGNMENT:  P. </a:t>
            </a:r>
            <a:r>
              <a:rPr lang="en-US" smtClean="0"/>
              <a:t>128 (1-6, 10, 13-21, 29, 35-38)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This definition requires three things if </a:t>
            </a:r>
            <a:r>
              <a:rPr lang="en-US" i="1" dirty="0" smtClean="0"/>
              <a:t>f</a:t>
            </a:r>
            <a:r>
              <a:rPr lang="en-US" dirty="0" smtClean="0"/>
              <a:t> is continuous at </a:t>
            </a:r>
            <a:r>
              <a:rPr lang="en-US" i="1" dirty="0" smtClean="0"/>
              <a:t>a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1.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i="1" dirty="0"/>
              <a:t>f(a)</a:t>
            </a:r>
            <a:r>
              <a:rPr lang="en-US" dirty="0"/>
              <a:t> is defined (that is, </a:t>
            </a:r>
            <a:r>
              <a:rPr lang="en-US" i="1" dirty="0"/>
              <a:t>a</a:t>
            </a:r>
            <a:r>
              <a:rPr lang="en-US" dirty="0"/>
              <a:t> is in the domain of </a:t>
            </a:r>
            <a:r>
              <a:rPr lang="en-US" i="1" dirty="0"/>
              <a:t>f</a:t>
            </a:r>
            <a:r>
              <a:rPr lang="en-US" dirty="0"/>
              <a:t>)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3.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694296"/>
              </p:ext>
            </p:extLst>
          </p:nvPr>
        </p:nvGraphicFramePr>
        <p:xfrm>
          <a:off x="1371600" y="2362200"/>
          <a:ext cx="22479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2247840" imgH="634680" progId="Equation.3">
                  <p:embed/>
                </p:oleObj>
              </mc:Choice>
              <mc:Fallback>
                <p:oleObj name="Equation" r:id="rId3" imgW="2247840" imgH="634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362200"/>
                        <a:ext cx="22479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447449"/>
              </p:ext>
            </p:extLst>
          </p:nvPr>
        </p:nvGraphicFramePr>
        <p:xfrm>
          <a:off x="1371600" y="4267200"/>
          <a:ext cx="2171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2171520" imgH="634680" progId="Equation.3">
                  <p:embed/>
                </p:oleObj>
              </mc:Choice>
              <mc:Fallback>
                <p:oleObj name="Equation" r:id="rId5" imgW="217152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267200"/>
                        <a:ext cx="21717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Looking at the graph of </a:t>
            </a:r>
            <a:r>
              <a:rPr lang="en-US" i="1" dirty="0" smtClean="0"/>
              <a:t>f</a:t>
            </a:r>
            <a:r>
              <a:rPr lang="en-US" dirty="0" smtClean="0"/>
              <a:t> from the ELMO,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At which numbers is </a:t>
            </a:r>
            <a:r>
              <a:rPr lang="en-US" i="1" dirty="0" smtClean="0">
                <a:sym typeface="Wingdings" pitchFamily="2" charset="2"/>
              </a:rPr>
              <a:t>f</a:t>
            </a:r>
            <a:r>
              <a:rPr lang="en-US" dirty="0" smtClean="0">
                <a:sym typeface="Wingdings" pitchFamily="2" charset="2"/>
              </a:rPr>
              <a:t> discontinuous?  </a:t>
            </a:r>
            <a:r>
              <a:rPr lang="en-US" u="sng" dirty="0" smtClean="0">
                <a:sym typeface="Wingdings" pitchFamily="2" charset="2"/>
              </a:rPr>
              <a:t>Why?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Examples of continuous functions in real life:</a:t>
            </a:r>
          </a:p>
          <a:p>
            <a:pPr algn="ctr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The displacement or velocity of a vehicle varies continuously with time.</a:t>
            </a:r>
          </a:p>
          <a:p>
            <a:pPr marL="514350" indent="-514350">
              <a:buAutoNum type="arabicPeriod"/>
            </a:pPr>
            <a:r>
              <a:rPr lang="en-US" dirty="0" smtClean="0"/>
              <a:t>A person’s height varies continuously with time.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Geometrically:  A graph that has no break in it.  The graph can be drawn without removing your pen from the paper.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Now let’s see how to detect discontinuities when a function is defined by a formula…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Where are each of the following functions discontinuous?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 </a:t>
            </a:r>
            <a:r>
              <a:rPr lang="en-US" i="1" dirty="0" smtClean="0"/>
              <a:t>f(x) =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2133600"/>
          <a:ext cx="2019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Equation" r:id="rId3" imgW="2019240" imgH="888840" progId="Equation.3">
                  <p:embed/>
                </p:oleObj>
              </mc:Choice>
              <mc:Fallback>
                <p:oleObj name="Equation" r:id="rId3" imgW="2019240" imgH="8888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33600"/>
                        <a:ext cx="20193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95400" y="3505200"/>
          <a:ext cx="23622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quation" r:id="rId5" imgW="2361960" imgH="965160" progId="Equation.3">
                  <p:embed/>
                </p:oleObj>
              </mc:Choice>
              <mc:Fallback>
                <p:oleObj name="Equation" r:id="rId5" imgW="2361960" imgH="9651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505200"/>
                        <a:ext cx="236220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380819"/>
              </p:ext>
            </p:extLst>
          </p:nvPr>
        </p:nvGraphicFramePr>
        <p:xfrm>
          <a:off x="2362200" y="5410200"/>
          <a:ext cx="2667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7" imgW="266400" imgH="241200" progId="Equation.3">
                  <p:embed/>
                </p:oleObj>
              </mc:Choice>
              <mc:Fallback>
                <p:oleObj name="Equation" r:id="rId7" imgW="26640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5410200"/>
                        <a:ext cx="2667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5. 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1981200"/>
          <a:ext cx="25527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quation" r:id="rId3" imgW="2552400" imgH="1447560" progId="Equation.3">
                  <p:embed/>
                </p:oleObj>
              </mc:Choice>
              <mc:Fallback>
                <p:oleObj name="Equation" r:id="rId3" imgW="2552400" imgH="1447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981200"/>
                        <a:ext cx="2552700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95400" y="3886200"/>
          <a:ext cx="33147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Equation" r:id="rId5" imgW="3314520" imgH="1295280" progId="Equation.3">
                  <p:embed/>
                </p:oleObj>
              </mc:Choice>
              <mc:Fallback>
                <p:oleObj name="Equation" r:id="rId5" imgW="3314520" imgH="1295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886200"/>
                        <a:ext cx="33147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Notice the graphs on page 121.  None of these graphs can be traced without lifting your pencil.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430</TotalTime>
  <Words>797</Words>
  <Application>Microsoft Office PowerPoint</Application>
  <PresentationFormat>On-screen Show (4:3)</PresentationFormat>
  <Paragraphs>152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Equity</vt:lpstr>
      <vt:lpstr>Equation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  <vt:lpstr>Continuity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Continuity</dc:title>
  <dc:creator>Jason Lee Bartley</dc:creator>
  <cp:lastModifiedBy>Jason</cp:lastModifiedBy>
  <cp:revision>26</cp:revision>
  <dcterms:created xsi:type="dcterms:W3CDTF">2008-09-21T20:36:44Z</dcterms:created>
  <dcterms:modified xsi:type="dcterms:W3CDTF">2011-07-16T03:56:29Z</dcterms:modified>
</cp:coreProperties>
</file>